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3" r:id="rId2"/>
    <p:sldId id="270" r:id="rId3"/>
    <p:sldId id="256" r:id="rId4"/>
    <p:sldId id="268" r:id="rId5"/>
    <p:sldId id="269" r:id="rId6"/>
    <p:sldId id="271" r:id="rId7"/>
    <p:sldId id="272" r:id="rId8"/>
    <p:sldId id="264" r:id="rId9"/>
    <p:sldId id="265" r:id="rId10"/>
    <p:sldId id="266" r:id="rId11"/>
    <p:sldId id="267" r:id="rId12"/>
    <p:sldId id="262" r:id="rId13"/>
    <p:sldId id="259" r:id="rId14"/>
    <p:sldId id="260" r:id="rId15"/>
    <p:sldId id="261" r:id="rId16"/>
    <p:sldId id="257" r:id="rId17"/>
    <p:sldId id="258" r:id="rId18"/>
    <p:sldId id="273" r:id="rId19"/>
    <p:sldId id="274" r:id="rId20"/>
    <p:sldId id="275" r:id="rId21"/>
    <p:sldId id="276" r:id="rId22"/>
    <p:sldId id="278" r:id="rId23"/>
    <p:sldId id="279" r:id="rId24"/>
    <p:sldId id="281" r:id="rId25"/>
    <p:sldId id="280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39"/>
    <p:restoredTop sz="94646"/>
  </p:normalViewPr>
  <p:slideViewPr>
    <p:cSldViewPr snapToGrid="0" snapToObjects="1">
      <p:cViewPr varScale="1">
        <p:scale>
          <a:sx n="102" d="100"/>
          <a:sy n="102" d="100"/>
        </p:scale>
        <p:origin x="49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6F812-AD07-9F48-82C2-5793BC1C53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D673F0-04CE-7E42-9C10-C465DB82C2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E30E21-7FDE-1D47-906C-A62968031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DED68-798A-084C-AFB6-BE5601BED92C}" type="datetimeFigureOut">
              <a:rPr lang="en-US" smtClean="0"/>
              <a:t>4/14/19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19B06C-08A5-314D-8513-66B08ECDCF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E672C9-7315-094B-8A49-379924F479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17860-9F17-3D44-8581-B02EA72124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5798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272BE1-D062-1D45-9521-794504C99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B0F19A-800B-3E45-9D42-88E8A54784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12ED6B-B15A-834F-A131-9D84B139C6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DED68-798A-084C-AFB6-BE5601BED92C}" type="datetimeFigureOut">
              <a:rPr lang="en-US" smtClean="0"/>
              <a:t>4/14/19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EC131D-B35B-7148-AF81-84E9A36956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4CF5FC-8A47-E54D-AF8D-E0121F4F4B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17860-9F17-3D44-8581-B02EA72124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5727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60D60EA-CA4A-1142-9E1F-2FEE2D0A75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6D119E-1578-F44B-B6AB-086295A68E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C8D022-74DA-774D-9EC6-BAF9B16AE9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DED68-798A-084C-AFB6-BE5601BED92C}" type="datetimeFigureOut">
              <a:rPr lang="en-US" smtClean="0"/>
              <a:t>4/14/19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DC215E-A693-604B-BDD1-AE60F28067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58C534-877C-014F-8C66-8D2D20352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17860-9F17-3D44-8581-B02EA72124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6485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401B36-C9E1-524A-A761-10F7FE5362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4419D8-2A36-E647-AC86-AC1DF785E8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E8056A-60C5-BA44-85CA-A1A95CFAFC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DED68-798A-084C-AFB6-BE5601BED92C}" type="datetimeFigureOut">
              <a:rPr lang="en-US" smtClean="0"/>
              <a:t>4/14/19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C1256C-9D0D-3B42-960F-C660198918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CCA79A-9F18-A342-AD46-29BD37A6E7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17860-9F17-3D44-8581-B02EA72124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9963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81114C-8CA6-7342-A507-13A64AFF77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0266FB-83CA-3D4F-9DDB-63AC5BFC67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E625A4-4B6A-1346-B1CC-D82A7A89F3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DED68-798A-084C-AFB6-BE5601BED92C}" type="datetimeFigureOut">
              <a:rPr lang="en-US" smtClean="0"/>
              <a:t>4/14/19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2E40A3-248E-144F-ABC1-4F2FB43D93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66DE78-90A0-4B46-9A64-29A199D1DA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17860-9F17-3D44-8581-B02EA72124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2320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2B9072-4939-E647-89BF-ACF7F5D85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B0F56D-7BD9-7543-8F3D-EBC3D152F7F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53DFC2-4281-1948-8035-10EF3F9DF5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36E4BF-3242-2A43-A812-CF87DBF9FE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DED68-798A-084C-AFB6-BE5601BED92C}" type="datetimeFigureOut">
              <a:rPr lang="en-US" smtClean="0"/>
              <a:t>4/14/19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34664A-6264-BB43-8834-2E49A7021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426118-DB2B-B24C-9D55-C99A2379A7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17860-9F17-3D44-8581-B02EA72124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7508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389F3E-0D3E-134D-B7CA-C37488A0E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3BF05E-031A-8F46-8B89-5695687BA1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9F849D-AA61-6A44-AD4E-16B6C5845A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183A30-2479-C645-84E7-84492C20F9F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35AB78E-80D2-794A-BDB4-2B272D2ED4F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1B40C3-C2A3-304D-B418-84219A19AA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DED68-798A-084C-AFB6-BE5601BED92C}" type="datetimeFigureOut">
              <a:rPr lang="en-US" smtClean="0"/>
              <a:t>4/14/19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BC76D6D-A34F-8144-BD48-BA46655B4F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967D289-3868-9147-BCEF-81BE6897F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17860-9F17-3D44-8581-B02EA72124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3078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F153A9-E0AD-2D40-AA64-B7B254329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41ED01-BAEA-DA44-89C7-6F6523E7AD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DED68-798A-084C-AFB6-BE5601BED92C}" type="datetimeFigureOut">
              <a:rPr lang="en-US" smtClean="0"/>
              <a:t>4/14/19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4ED178-EB48-854F-902E-EF8A58447D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AE1F6C-A7EF-714D-9298-42E6C7B4AD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17860-9F17-3D44-8581-B02EA72124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58061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56BC8A3-C87F-E649-9197-17F78CAEE4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DED68-798A-084C-AFB6-BE5601BED92C}" type="datetimeFigureOut">
              <a:rPr lang="en-US" smtClean="0"/>
              <a:t>4/14/19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8D35F31-D0EB-8244-905F-2351DB7133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B98A65-FF5A-324D-95C9-E5D8D934F4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17860-9F17-3D44-8581-B02EA72124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1537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348A8-A253-DD48-8B84-C672B4BAEB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13956E-9AFD-924C-8ECD-8B5E500EE5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209779-DDEF-7349-8C2B-7BAA0ED971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6122CF-6D94-C946-B78B-28F6C010AD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DED68-798A-084C-AFB6-BE5601BED92C}" type="datetimeFigureOut">
              <a:rPr lang="en-US" smtClean="0"/>
              <a:t>4/14/19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F83399-66B5-3240-9C78-46F21ADC25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A036B8-3749-1C44-A5E2-0C668E7D3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17860-9F17-3D44-8581-B02EA72124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4639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FCA57-8AEF-5648-8E24-72E43CE3E5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0AEAF2D-7F77-B64F-A4D2-999393DC4AA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10D147-B13F-F843-AB74-D8C6EE6F63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B9352F-2B37-1F48-AD78-7BE472988B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DED68-798A-084C-AFB6-BE5601BED92C}" type="datetimeFigureOut">
              <a:rPr lang="en-US" smtClean="0"/>
              <a:t>4/14/19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FA3147-848C-4C4E-B3B4-3B91312F56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C3D199-854D-5642-B18B-3978DC3AF9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17860-9F17-3D44-8581-B02EA72124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5431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6D3809C-C021-9B45-880A-43C027B70B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D73092-EE37-404A-A455-D64B68628E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AE8575-B523-5C4F-8F2B-14A474C342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7DED68-798A-084C-AFB6-BE5601BED92C}" type="datetimeFigureOut">
              <a:rPr lang="en-US" smtClean="0"/>
              <a:t>4/14/19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CD68F5-CC5E-924D-8FB6-59EE2EBEE4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4D5EB8-50EA-7947-86CE-BC9AB4C09B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517860-9F17-3D44-8581-B02EA72124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730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96325D9-A2C2-1D49-B005-A5FF6C81982A}"/>
              </a:ext>
            </a:extLst>
          </p:cNvPr>
          <p:cNvSpPr/>
          <p:nvPr/>
        </p:nvSpPr>
        <p:spPr>
          <a:xfrm>
            <a:off x="550126" y="571604"/>
            <a:ext cx="1109174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latin typeface="Helvetica" pitchFamily="2" charset="0"/>
              </a:rPr>
              <a:t>Data wrangling</a:t>
            </a:r>
            <a:r>
              <a:rPr lang="en-US" sz="3200" dirty="0">
                <a:latin typeface="Helvetica" pitchFamily="2" charset="0"/>
              </a:rPr>
              <a:t> is the process of transforming and mapping data from one "raw" data form into another format. [</a:t>
            </a:r>
            <a:r>
              <a:rPr lang="en-US" sz="3200" dirty="0" err="1">
                <a:latin typeface="Helvetica" pitchFamily="2" charset="0"/>
              </a:rPr>
              <a:t>wikipedia</a:t>
            </a:r>
            <a:r>
              <a:rPr lang="en-US" sz="3200" dirty="0">
                <a:latin typeface="Helvetica" pitchFamily="2" charset="0"/>
              </a:rPr>
              <a:t>]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32CC3D-2E8F-CC43-98F3-BCE7948DAF3F}"/>
              </a:ext>
            </a:extLst>
          </p:cNvPr>
          <p:cNvSpPr txBox="1"/>
          <p:nvPr/>
        </p:nvSpPr>
        <p:spPr>
          <a:xfrm>
            <a:off x="373454" y="3027102"/>
            <a:ext cx="554587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Helvetica" pitchFamily="2" charset="0"/>
              </a:rPr>
              <a:t>Raw data:</a:t>
            </a:r>
          </a:p>
          <a:p>
            <a:r>
              <a:rPr lang="en-US" sz="2800" dirty="0">
                <a:latin typeface="Helvetica" pitchFamily="2" charset="0"/>
              </a:rPr>
              <a:t>Afghanistan is located within South Asia and Central Asia which has life expectancy of 28.801 years in 1952………  </a:t>
            </a:r>
          </a:p>
        </p:txBody>
      </p:sp>
    </p:spTree>
    <p:extLst>
      <p:ext uri="{BB962C8B-B14F-4D97-AF65-F5344CB8AC3E}">
        <p14:creationId xmlns:p14="http://schemas.microsoft.com/office/powerpoint/2010/main" val="24884615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75023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040421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40CCD1D-A22F-F34E-A33A-0EB5FEADFE12}"/>
              </a:ext>
            </a:extLst>
          </p:cNvPr>
          <p:cNvSpPr txBox="1"/>
          <p:nvPr/>
        </p:nvSpPr>
        <p:spPr>
          <a:xfrm>
            <a:off x="2177144" y="783771"/>
            <a:ext cx="724262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u="sng" dirty="0"/>
              <a:t>Data structure</a:t>
            </a:r>
          </a:p>
          <a:p>
            <a:pPr algn="ctr"/>
            <a:endParaRPr lang="en-US" sz="3600" dirty="0"/>
          </a:p>
          <a:p>
            <a:pPr algn="ctr"/>
            <a:endParaRPr lang="en-US" sz="3600" dirty="0"/>
          </a:p>
          <a:p>
            <a:pPr algn="ctr"/>
            <a:r>
              <a:rPr lang="en-US" sz="3600" dirty="0"/>
              <a:t>In computer science, a data structure is a data organization, management and storage format that enables efficient access and modification. [</a:t>
            </a:r>
            <a:r>
              <a:rPr lang="en-US" sz="3600" dirty="0" err="1"/>
              <a:t>wikipedia</a:t>
            </a:r>
            <a:r>
              <a:rPr lang="en-US" sz="3600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6351320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40CCD1D-A22F-F34E-A33A-0EB5FEADFE12}"/>
              </a:ext>
            </a:extLst>
          </p:cNvPr>
          <p:cNvSpPr txBox="1"/>
          <p:nvPr/>
        </p:nvSpPr>
        <p:spPr>
          <a:xfrm>
            <a:off x="1530374" y="1809683"/>
            <a:ext cx="950933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u="sng" dirty="0"/>
              <a:t>Data structure in R</a:t>
            </a:r>
          </a:p>
          <a:p>
            <a:pPr algn="ctr"/>
            <a:endParaRPr lang="en-US" sz="3600" dirty="0"/>
          </a:p>
          <a:p>
            <a:pPr algn="ctr"/>
            <a:r>
              <a:rPr lang="en-US" sz="3600" dirty="0"/>
              <a:t>Two dimensional data: </a:t>
            </a:r>
            <a:r>
              <a:rPr lang="en-US" sz="3600" dirty="0" err="1"/>
              <a:t>dataframe</a:t>
            </a:r>
            <a:r>
              <a:rPr lang="en-US" sz="3600" dirty="0"/>
              <a:t>, matrix etc. </a:t>
            </a:r>
          </a:p>
          <a:p>
            <a:pPr algn="ctr"/>
            <a:r>
              <a:rPr lang="en-US" sz="3600" dirty="0"/>
              <a:t>One dimensional data: vector, list,</a:t>
            </a:r>
            <a:r>
              <a:rPr lang="bn-IN" sz="3600" dirty="0"/>
              <a:t> </a:t>
            </a:r>
            <a:r>
              <a:rPr lang="en-US" sz="3600" dirty="0"/>
              <a:t>factor etc. </a:t>
            </a:r>
          </a:p>
        </p:txBody>
      </p:sp>
    </p:spTree>
    <p:extLst>
      <p:ext uri="{BB962C8B-B14F-4D97-AF65-F5344CB8AC3E}">
        <p14:creationId xmlns:p14="http://schemas.microsoft.com/office/powerpoint/2010/main" val="40891562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40CCD1D-A22F-F34E-A33A-0EB5FEADFE12}"/>
              </a:ext>
            </a:extLst>
          </p:cNvPr>
          <p:cNvSpPr txBox="1"/>
          <p:nvPr/>
        </p:nvSpPr>
        <p:spPr>
          <a:xfrm>
            <a:off x="1341333" y="1051400"/>
            <a:ext cx="9509334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u="sng" dirty="0"/>
              <a:t>Basic functions in R</a:t>
            </a:r>
          </a:p>
          <a:p>
            <a:pPr algn="ctr"/>
            <a:endParaRPr lang="en-US" sz="4400" u="sng" dirty="0"/>
          </a:p>
          <a:p>
            <a:pPr algn="just"/>
            <a:r>
              <a:rPr lang="en-US" sz="4400" dirty="0"/>
              <a:t>- The package named </a:t>
            </a:r>
            <a:r>
              <a:rPr lang="en-US" sz="4400" b="1" i="1" dirty="0"/>
              <a:t>base</a:t>
            </a:r>
            <a:r>
              <a:rPr lang="en-US" sz="4400" dirty="0"/>
              <a:t> contains the basic functions of the language</a:t>
            </a:r>
          </a:p>
          <a:p>
            <a:pPr algn="just"/>
            <a:r>
              <a:rPr lang="en-US" sz="4400" dirty="0"/>
              <a:t>- No need for separate installation</a:t>
            </a:r>
          </a:p>
          <a:p>
            <a:pPr algn="just"/>
            <a:r>
              <a:rPr lang="en-US" sz="4400" dirty="0"/>
              <a:t>- For reading and manipulating data</a:t>
            </a:r>
          </a:p>
        </p:txBody>
      </p:sp>
    </p:spTree>
    <p:extLst>
      <p:ext uri="{BB962C8B-B14F-4D97-AF65-F5344CB8AC3E}">
        <p14:creationId xmlns:p14="http://schemas.microsoft.com/office/powerpoint/2010/main" val="31887325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40CCD1D-A22F-F34E-A33A-0EB5FEADFE12}"/>
              </a:ext>
            </a:extLst>
          </p:cNvPr>
          <p:cNvSpPr txBox="1"/>
          <p:nvPr/>
        </p:nvSpPr>
        <p:spPr>
          <a:xfrm>
            <a:off x="934578" y="674400"/>
            <a:ext cx="10322843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u="sng" dirty="0"/>
              <a:t>R packages</a:t>
            </a:r>
          </a:p>
          <a:p>
            <a:pPr algn="ctr"/>
            <a:endParaRPr lang="en-US" sz="4400" u="sng" dirty="0"/>
          </a:p>
          <a:p>
            <a:pPr algn="just"/>
            <a:r>
              <a:rPr lang="en-US" sz="4400" dirty="0"/>
              <a:t>- Packages are units of reproducible R code</a:t>
            </a:r>
          </a:p>
          <a:p>
            <a:pPr algn="just"/>
            <a:r>
              <a:rPr lang="en-US" sz="4400" dirty="0"/>
              <a:t> - They include:</a:t>
            </a:r>
          </a:p>
          <a:p>
            <a:pPr algn="just"/>
            <a:r>
              <a:rPr lang="en-US" sz="4400" dirty="0"/>
              <a:t>	- reusable R functions </a:t>
            </a:r>
          </a:p>
          <a:p>
            <a:pPr algn="just"/>
            <a:r>
              <a:rPr lang="en-US" sz="4400" dirty="0"/>
              <a:t>	- the documentation </a:t>
            </a:r>
          </a:p>
          <a:p>
            <a:pPr algn="just"/>
            <a:r>
              <a:rPr lang="en-US" sz="4400" dirty="0"/>
              <a:t>	- sample data</a:t>
            </a:r>
          </a:p>
          <a:p>
            <a:pPr algn="just"/>
            <a:r>
              <a:rPr lang="en-US" sz="4400" dirty="0"/>
              <a:t>	-</a:t>
            </a:r>
            <a:r>
              <a:rPr lang="en-US" sz="4400" b="1" dirty="0"/>
              <a:t> </a:t>
            </a:r>
            <a:r>
              <a:rPr lang="en-US" sz="4400" dirty="0"/>
              <a:t>others can easily download and use. </a:t>
            </a:r>
          </a:p>
        </p:txBody>
      </p:sp>
    </p:spTree>
    <p:extLst>
      <p:ext uri="{BB962C8B-B14F-4D97-AF65-F5344CB8AC3E}">
        <p14:creationId xmlns:p14="http://schemas.microsoft.com/office/powerpoint/2010/main" val="1192840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659427A-0A7F-4C4D-A771-A0F1DE8FB95C}"/>
              </a:ext>
            </a:extLst>
          </p:cNvPr>
          <p:cNvSpPr/>
          <p:nvPr/>
        </p:nvSpPr>
        <p:spPr>
          <a:xfrm>
            <a:off x="1459442" y="1530234"/>
            <a:ext cx="343837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600" dirty="0"/>
              <a:t>Data structure 01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960ECB2-4B74-934B-8928-334F0FE22B50}"/>
              </a:ext>
            </a:extLst>
          </p:cNvPr>
          <p:cNvSpPr/>
          <p:nvPr/>
        </p:nvSpPr>
        <p:spPr>
          <a:xfrm>
            <a:off x="1459441" y="4386819"/>
            <a:ext cx="343837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600" dirty="0"/>
              <a:t>Data structure 02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E7D6AF1-EB99-224F-8D5B-BF3C0FB29C98}"/>
              </a:ext>
            </a:extLst>
          </p:cNvPr>
          <p:cNvSpPr/>
          <p:nvPr/>
        </p:nvSpPr>
        <p:spPr>
          <a:xfrm>
            <a:off x="7276363" y="1530234"/>
            <a:ext cx="226934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600" dirty="0"/>
              <a:t>Package 01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06654B9-F637-0F48-8BB1-BEAF7F94B6A4}"/>
              </a:ext>
            </a:extLst>
          </p:cNvPr>
          <p:cNvSpPr/>
          <p:nvPr/>
        </p:nvSpPr>
        <p:spPr>
          <a:xfrm>
            <a:off x="7333801" y="4386819"/>
            <a:ext cx="226934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600" dirty="0"/>
              <a:t>Package 02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7BFE108-195F-B34F-805C-B817D8762353}"/>
              </a:ext>
            </a:extLst>
          </p:cNvPr>
          <p:cNvCxnSpPr>
            <a:stCxn id="4" idx="3"/>
          </p:cNvCxnSpPr>
          <p:nvPr/>
        </p:nvCxnSpPr>
        <p:spPr>
          <a:xfrm flipV="1">
            <a:off x="4897819" y="1853399"/>
            <a:ext cx="2214181" cy="1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89E45BA-4716-F74A-A16C-8F0AFE74F142}"/>
              </a:ext>
            </a:extLst>
          </p:cNvPr>
          <p:cNvCxnSpPr/>
          <p:nvPr/>
        </p:nvCxnSpPr>
        <p:spPr>
          <a:xfrm flipV="1">
            <a:off x="4980406" y="4709983"/>
            <a:ext cx="2214181" cy="1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20862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659427A-0A7F-4C4D-A771-A0F1DE8FB95C}"/>
              </a:ext>
            </a:extLst>
          </p:cNvPr>
          <p:cNvSpPr/>
          <p:nvPr/>
        </p:nvSpPr>
        <p:spPr>
          <a:xfrm>
            <a:off x="1459442" y="1530234"/>
            <a:ext cx="343837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600" dirty="0"/>
              <a:t>Data structure 01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960ECB2-4B74-934B-8928-334F0FE22B50}"/>
              </a:ext>
            </a:extLst>
          </p:cNvPr>
          <p:cNvSpPr/>
          <p:nvPr/>
        </p:nvSpPr>
        <p:spPr>
          <a:xfrm>
            <a:off x="1459441" y="4386819"/>
            <a:ext cx="343837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600" dirty="0"/>
              <a:t>Data structure 02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E7D6AF1-EB99-224F-8D5B-BF3C0FB29C98}"/>
              </a:ext>
            </a:extLst>
          </p:cNvPr>
          <p:cNvSpPr/>
          <p:nvPr/>
        </p:nvSpPr>
        <p:spPr>
          <a:xfrm>
            <a:off x="7276363" y="1530234"/>
            <a:ext cx="226934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600" dirty="0"/>
              <a:t>Package 01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06654B9-F637-0F48-8BB1-BEAF7F94B6A4}"/>
              </a:ext>
            </a:extLst>
          </p:cNvPr>
          <p:cNvSpPr/>
          <p:nvPr/>
        </p:nvSpPr>
        <p:spPr>
          <a:xfrm>
            <a:off x="7333801" y="4386819"/>
            <a:ext cx="226934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600" dirty="0"/>
              <a:t>Package 02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7BFE108-195F-B34F-805C-B817D8762353}"/>
              </a:ext>
            </a:extLst>
          </p:cNvPr>
          <p:cNvCxnSpPr>
            <a:stCxn id="4" idx="3"/>
          </p:cNvCxnSpPr>
          <p:nvPr/>
        </p:nvCxnSpPr>
        <p:spPr>
          <a:xfrm flipV="1">
            <a:off x="4897819" y="1853399"/>
            <a:ext cx="2214181" cy="1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89E45BA-4716-F74A-A16C-8F0AFE74F142}"/>
              </a:ext>
            </a:extLst>
          </p:cNvPr>
          <p:cNvCxnSpPr/>
          <p:nvPr/>
        </p:nvCxnSpPr>
        <p:spPr>
          <a:xfrm flipV="1">
            <a:off x="4980406" y="4709983"/>
            <a:ext cx="2214181" cy="1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9E63C8D-61AE-A445-A89C-94B050B7AFB9}"/>
              </a:ext>
            </a:extLst>
          </p:cNvPr>
          <p:cNvCxnSpPr>
            <a:cxnSpLocks/>
          </p:cNvCxnSpPr>
          <p:nvPr/>
        </p:nvCxnSpPr>
        <p:spPr>
          <a:xfrm>
            <a:off x="3178629" y="2331791"/>
            <a:ext cx="4984062" cy="1887089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16C52E1F-189E-1B4F-8C8E-C616B44983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5289" y="2516575"/>
            <a:ext cx="1530234" cy="1530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0398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9162EA0-6376-0B47-A6EA-07DE74D0A2F7}"/>
              </a:ext>
            </a:extLst>
          </p:cNvPr>
          <p:cNvSpPr/>
          <p:nvPr/>
        </p:nvSpPr>
        <p:spPr>
          <a:xfrm>
            <a:off x="3062114" y="383148"/>
            <a:ext cx="560441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>
                <a:solidFill>
                  <a:srgbClr val="3D4251"/>
                </a:solidFill>
                <a:latin typeface="Helvetica" pitchFamily="2" charset="0"/>
              </a:rPr>
              <a:t>Pipe </a:t>
            </a:r>
            <a:r>
              <a:rPr lang="en-US" sz="5400" dirty="0">
                <a:solidFill>
                  <a:srgbClr val="3D4251"/>
                </a:solidFill>
                <a:latin typeface="Helvetica" pitchFamily="2" charset="0"/>
              </a:rPr>
              <a:t>operator</a:t>
            </a:r>
            <a:r>
              <a:rPr lang="en-US" sz="4800" dirty="0">
                <a:solidFill>
                  <a:srgbClr val="3D4251"/>
                </a:solidFill>
                <a:latin typeface="Helvetica" pitchFamily="2" charset="0"/>
              </a:rPr>
              <a:t> in R </a:t>
            </a:r>
            <a:endParaRPr lang="en-US" sz="4800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75240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9162EA0-6376-0B47-A6EA-07DE74D0A2F7}"/>
              </a:ext>
            </a:extLst>
          </p:cNvPr>
          <p:cNvSpPr/>
          <p:nvPr/>
        </p:nvSpPr>
        <p:spPr>
          <a:xfrm>
            <a:off x="3062114" y="383148"/>
            <a:ext cx="560441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>
                <a:solidFill>
                  <a:srgbClr val="3D4251"/>
                </a:solidFill>
                <a:latin typeface="Helvetica" pitchFamily="2" charset="0"/>
              </a:rPr>
              <a:t>Pipe </a:t>
            </a:r>
            <a:r>
              <a:rPr lang="en-US" sz="5400" dirty="0">
                <a:solidFill>
                  <a:srgbClr val="3D4251"/>
                </a:solidFill>
                <a:latin typeface="Helvetica" pitchFamily="2" charset="0"/>
              </a:rPr>
              <a:t>operator</a:t>
            </a:r>
            <a:r>
              <a:rPr lang="en-US" sz="4800" dirty="0">
                <a:solidFill>
                  <a:srgbClr val="3D4251"/>
                </a:solidFill>
                <a:latin typeface="Helvetica" pitchFamily="2" charset="0"/>
              </a:rPr>
              <a:t> in R </a:t>
            </a:r>
            <a:endParaRPr lang="en-US" sz="4800" dirty="0">
              <a:latin typeface="Helvetica" pitchFamily="2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9F7D951-5308-7349-B166-2F6D77492B00}"/>
              </a:ext>
            </a:extLst>
          </p:cNvPr>
          <p:cNvSpPr/>
          <p:nvPr/>
        </p:nvSpPr>
        <p:spPr>
          <a:xfrm>
            <a:off x="1731622" y="1494193"/>
            <a:ext cx="650851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>
                <a:solidFill>
                  <a:srgbClr val="3D4251"/>
                </a:solidFill>
                <a:latin typeface="Helvetica" pitchFamily="2" charset="0"/>
              </a:rPr>
              <a:t>sum(3,2) </a:t>
            </a:r>
            <a:r>
              <a:rPr lang="en-US" sz="4800" dirty="0">
                <a:solidFill>
                  <a:srgbClr val="3D4251"/>
                </a:solidFill>
                <a:latin typeface="Helvetica" pitchFamily="2" charset="0"/>
                <a:sym typeface="Wingdings" pitchFamily="2" charset="2"/>
              </a:rPr>
              <a:t> </a:t>
            </a:r>
            <a:r>
              <a:rPr lang="en-US" sz="4800" b="1" i="1" dirty="0">
                <a:solidFill>
                  <a:srgbClr val="3D4251"/>
                </a:solidFill>
                <a:latin typeface="Helvetica" pitchFamily="2" charset="0"/>
                <a:sym typeface="Wingdings" pitchFamily="2" charset="2"/>
              </a:rPr>
              <a:t>output_01</a:t>
            </a:r>
          </a:p>
        </p:txBody>
      </p:sp>
    </p:spTree>
    <p:extLst>
      <p:ext uri="{BB962C8B-B14F-4D97-AF65-F5344CB8AC3E}">
        <p14:creationId xmlns:p14="http://schemas.microsoft.com/office/powerpoint/2010/main" val="4987466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96325D9-A2C2-1D49-B005-A5FF6C81982A}"/>
              </a:ext>
            </a:extLst>
          </p:cNvPr>
          <p:cNvSpPr/>
          <p:nvPr/>
        </p:nvSpPr>
        <p:spPr>
          <a:xfrm>
            <a:off x="550126" y="571604"/>
            <a:ext cx="1109174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latin typeface="Helvetica" pitchFamily="2" charset="0"/>
              </a:rPr>
              <a:t>Data wrangling</a:t>
            </a:r>
            <a:r>
              <a:rPr lang="en-US" sz="3200" dirty="0">
                <a:latin typeface="Helvetica" pitchFamily="2" charset="0"/>
              </a:rPr>
              <a:t> is the process of transforming and mapping data from one "raw" data form into another format. [</a:t>
            </a:r>
            <a:r>
              <a:rPr lang="en-US" sz="3200" dirty="0" err="1">
                <a:latin typeface="Helvetica" pitchFamily="2" charset="0"/>
              </a:rPr>
              <a:t>wikipedia</a:t>
            </a:r>
            <a:r>
              <a:rPr lang="en-US" sz="3200" dirty="0">
                <a:latin typeface="Helvetica" pitchFamily="2" charset="0"/>
              </a:rPr>
              <a:t>]</a:t>
            </a:r>
          </a:p>
        </p:txBody>
      </p:sp>
      <p:pic>
        <p:nvPicPr>
          <p:cNvPr id="4" name="Picture 3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CD430EB5-C0FA-2943-AFF9-6357C6B29E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6971" y="2132775"/>
            <a:ext cx="4927259" cy="432667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C32CC3D-2E8F-CC43-98F3-BCE7948DAF3F}"/>
              </a:ext>
            </a:extLst>
          </p:cNvPr>
          <p:cNvSpPr txBox="1"/>
          <p:nvPr/>
        </p:nvSpPr>
        <p:spPr>
          <a:xfrm>
            <a:off x="373454" y="3027102"/>
            <a:ext cx="554587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Helvetica" pitchFamily="2" charset="0"/>
              </a:rPr>
              <a:t>Raw data:</a:t>
            </a:r>
          </a:p>
          <a:p>
            <a:r>
              <a:rPr lang="en-US" sz="2800" dirty="0">
                <a:latin typeface="Helvetica" pitchFamily="2" charset="0"/>
              </a:rPr>
              <a:t>Afghanistan is located within South Asia and Central Asia which has with life expectancy of 28.801 years in 1052………  </a:t>
            </a:r>
          </a:p>
        </p:txBody>
      </p:sp>
    </p:spTree>
    <p:extLst>
      <p:ext uri="{BB962C8B-B14F-4D97-AF65-F5344CB8AC3E}">
        <p14:creationId xmlns:p14="http://schemas.microsoft.com/office/powerpoint/2010/main" val="30687494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9162EA0-6376-0B47-A6EA-07DE74D0A2F7}"/>
              </a:ext>
            </a:extLst>
          </p:cNvPr>
          <p:cNvSpPr/>
          <p:nvPr/>
        </p:nvSpPr>
        <p:spPr>
          <a:xfrm>
            <a:off x="3062114" y="383148"/>
            <a:ext cx="560441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>
                <a:solidFill>
                  <a:srgbClr val="3D4251"/>
                </a:solidFill>
                <a:latin typeface="Helvetica" pitchFamily="2" charset="0"/>
              </a:rPr>
              <a:t>Pipe </a:t>
            </a:r>
            <a:r>
              <a:rPr lang="en-US" sz="5400" dirty="0">
                <a:solidFill>
                  <a:srgbClr val="3D4251"/>
                </a:solidFill>
                <a:latin typeface="Helvetica" pitchFamily="2" charset="0"/>
              </a:rPr>
              <a:t>operator</a:t>
            </a:r>
            <a:r>
              <a:rPr lang="en-US" sz="4800" dirty="0">
                <a:solidFill>
                  <a:srgbClr val="3D4251"/>
                </a:solidFill>
                <a:latin typeface="Helvetica" pitchFamily="2" charset="0"/>
              </a:rPr>
              <a:t> in R </a:t>
            </a:r>
            <a:endParaRPr lang="en-US" sz="4800" dirty="0">
              <a:latin typeface="Helvetica" pitchFamily="2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9F7D951-5308-7349-B166-2F6D77492B00}"/>
              </a:ext>
            </a:extLst>
          </p:cNvPr>
          <p:cNvSpPr/>
          <p:nvPr/>
        </p:nvSpPr>
        <p:spPr>
          <a:xfrm>
            <a:off x="1731622" y="1494193"/>
            <a:ext cx="8773556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>
                <a:solidFill>
                  <a:srgbClr val="3D4251"/>
                </a:solidFill>
                <a:latin typeface="Helvetica" pitchFamily="2" charset="0"/>
              </a:rPr>
              <a:t>sum(3,2) </a:t>
            </a:r>
            <a:r>
              <a:rPr lang="en-US" sz="4800" dirty="0">
                <a:solidFill>
                  <a:srgbClr val="3D4251"/>
                </a:solidFill>
                <a:latin typeface="Helvetica" pitchFamily="2" charset="0"/>
                <a:sym typeface="Wingdings" pitchFamily="2" charset="2"/>
              </a:rPr>
              <a:t> </a:t>
            </a:r>
            <a:r>
              <a:rPr lang="en-US" sz="4800" b="1" i="1" dirty="0">
                <a:solidFill>
                  <a:srgbClr val="3D4251"/>
                </a:solidFill>
                <a:latin typeface="Helvetica" pitchFamily="2" charset="0"/>
                <a:sym typeface="Wingdings" pitchFamily="2" charset="2"/>
              </a:rPr>
              <a:t>output_01</a:t>
            </a:r>
          </a:p>
          <a:p>
            <a:r>
              <a:rPr lang="en-US" sz="4800" i="1" dirty="0">
                <a:solidFill>
                  <a:srgbClr val="3D4251"/>
                </a:solidFill>
                <a:latin typeface="Helvetica" pitchFamily="2" charset="0"/>
                <a:sym typeface="Wingdings" pitchFamily="2" charset="2"/>
              </a:rPr>
              <a:t>mean(output_01)</a:t>
            </a:r>
            <a:r>
              <a:rPr lang="en-US" sz="4800" dirty="0">
                <a:solidFill>
                  <a:srgbClr val="3D4251"/>
                </a:solidFill>
                <a:latin typeface="Helvetica" pitchFamily="2" charset="0"/>
                <a:sym typeface="Wingdings" pitchFamily="2" charset="2"/>
              </a:rPr>
              <a:t>  </a:t>
            </a:r>
            <a:r>
              <a:rPr lang="en-US" sz="4800" b="1" i="1" dirty="0">
                <a:solidFill>
                  <a:srgbClr val="3D4251"/>
                </a:solidFill>
                <a:latin typeface="Helvetica" pitchFamily="2" charset="0"/>
                <a:sym typeface="Wingdings" pitchFamily="2" charset="2"/>
              </a:rPr>
              <a:t>output_02</a:t>
            </a:r>
          </a:p>
        </p:txBody>
      </p:sp>
    </p:spTree>
    <p:extLst>
      <p:ext uri="{BB962C8B-B14F-4D97-AF65-F5344CB8AC3E}">
        <p14:creationId xmlns:p14="http://schemas.microsoft.com/office/powerpoint/2010/main" val="40469558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9162EA0-6376-0B47-A6EA-07DE74D0A2F7}"/>
              </a:ext>
            </a:extLst>
          </p:cNvPr>
          <p:cNvSpPr/>
          <p:nvPr/>
        </p:nvSpPr>
        <p:spPr>
          <a:xfrm>
            <a:off x="3062114" y="383148"/>
            <a:ext cx="560441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>
                <a:solidFill>
                  <a:srgbClr val="3D4251"/>
                </a:solidFill>
                <a:latin typeface="Helvetica" pitchFamily="2" charset="0"/>
              </a:rPr>
              <a:t>Pipe </a:t>
            </a:r>
            <a:r>
              <a:rPr lang="en-US" sz="5400" dirty="0">
                <a:solidFill>
                  <a:srgbClr val="3D4251"/>
                </a:solidFill>
                <a:latin typeface="Helvetica" pitchFamily="2" charset="0"/>
              </a:rPr>
              <a:t>operator</a:t>
            </a:r>
            <a:r>
              <a:rPr lang="en-US" sz="4800" dirty="0">
                <a:solidFill>
                  <a:srgbClr val="3D4251"/>
                </a:solidFill>
                <a:latin typeface="Helvetica" pitchFamily="2" charset="0"/>
              </a:rPr>
              <a:t> in R </a:t>
            </a:r>
            <a:endParaRPr lang="en-US" sz="4800" dirty="0">
              <a:latin typeface="Helvetica" pitchFamily="2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9F7D951-5308-7349-B166-2F6D77492B00}"/>
              </a:ext>
            </a:extLst>
          </p:cNvPr>
          <p:cNvSpPr/>
          <p:nvPr/>
        </p:nvSpPr>
        <p:spPr>
          <a:xfrm>
            <a:off x="1731622" y="1494193"/>
            <a:ext cx="8773556" cy="23083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>
                <a:solidFill>
                  <a:srgbClr val="3D4251"/>
                </a:solidFill>
                <a:latin typeface="Helvetica" pitchFamily="2" charset="0"/>
              </a:rPr>
              <a:t>sum(3,2) </a:t>
            </a:r>
            <a:r>
              <a:rPr lang="en-US" sz="4800" dirty="0">
                <a:solidFill>
                  <a:srgbClr val="3D4251"/>
                </a:solidFill>
                <a:latin typeface="Helvetica" pitchFamily="2" charset="0"/>
                <a:sym typeface="Wingdings" pitchFamily="2" charset="2"/>
              </a:rPr>
              <a:t> </a:t>
            </a:r>
            <a:r>
              <a:rPr lang="en-US" sz="4800" b="1" i="1" dirty="0">
                <a:solidFill>
                  <a:srgbClr val="3D4251"/>
                </a:solidFill>
                <a:latin typeface="Helvetica" pitchFamily="2" charset="0"/>
                <a:sym typeface="Wingdings" pitchFamily="2" charset="2"/>
              </a:rPr>
              <a:t>output_01</a:t>
            </a:r>
          </a:p>
          <a:p>
            <a:r>
              <a:rPr lang="en-US" sz="4800" i="1" dirty="0">
                <a:solidFill>
                  <a:srgbClr val="3D4251"/>
                </a:solidFill>
                <a:latin typeface="Helvetica" pitchFamily="2" charset="0"/>
                <a:sym typeface="Wingdings" pitchFamily="2" charset="2"/>
              </a:rPr>
              <a:t>mean(output_01)</a:t>
            </a:r>
            <a:r>
              <a:rPr lang="en-US" sz="4800" dirty="0">
                <a:solidFill>
                  <a:srgbClr val="3D4251"/>
                </a:solidFill>
                <a:latin typeface="Helvetica" pitchFamily="2" charset="0"/>
                <a:sym typeface="Wingdings" pitchFamily="2" charset="2"/>
              </a:rPr>
              <a:t>  </a:t>
            </a:r>
            <a:r>
              <a:rPr lang="en-US" sz="4800" b="1" i="1" dirty="0">
                <a:solidFill>
                  <a:srgbClr val="3D4251"/>
                </a:solidFill>
                <a:latin typeface="Helvetica" pitchFamily="2" charset="0"/>
                <a:sym typeface="Wingdings" pitchFamily="2" charset="2"/>
              </a:rPr>
              <a:t>output_02</a:t>
            </a:r>
          </a:p>
          <a:p>
            <a:r>
              <a:rPr lang="en-US" sz="4800" i="1" dirty="0">
                <a:solidFill>
                  <a:srgbClr val="3D4251"/>
                </a:solidFill>
                <a:latin typeface="Helvetica" pitchFamily="2" charset="0"/>
                <a:sym typeface="Wingdings" pitchFamily="2" charset="2"/>
              </a:rPr>
              <a:t>log(output_02)</a:t>
            </a:r>
            <a:r>
              <a:rPr lang="en-US" sz="4800" dirty="0">
                <a:solidFill>
                  <a:srgbClr val="3D4251"/>
                </a:solidFill>
                <a:latin typeface="Helvetica" pitchFamily="2" charset="0"/>
                <a:sym typeface="Wingdings" pitchFamily="2" charset="2"/>
              </a:rPr>
              <a:t>  </a:t>
            </a:r>
            <a:r>
              <a:rPr lang="en-US" sz="4800" b="1" i="1" dirty="0" err="1">
                <a:solidFill>
                  <a:srgbClr val="3D4251"/>
                </a:solidFill>
                <a:latin typeface="Helvetica" pitchFamily="2" charset="0"/>
                <a:sym typeface="Wingdings" pitchFamily="2" charset="2"/>
              </a:rPr>
              <a:t>final_output</a:t>
            </a:r>
            <a:endParaRPr lang="en-US" sz="4800" b="1" i="1" dirty="0">
              <a:solidFill>
                <a:srgbClr val="3D4251"/>
              </a:solidFill>
              <a:latin typeface="Helvetica" pitchFamily="2" charset="0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0025724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9162EA0-6376-0B47-A6EA-07DE74D0A2F7}"/>
              </a:ext>
            </a:extLst>
          </p:cNvPr>
          <p:cNvSpPr/>
          <p:nvPr/>
        </p:nvSpPr>
        <p:spPr>
          <a:xfrm>
            <a:off x="3062114" y="383148"/>
            <a:ext cx="560441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>
                <a:solidFill>
                  <a:srgbClr val="3D4251"/>
                </a:solidFill>
                <a:latin typeface="Helvetica" pitchFamily="2" charset="0"/>
              </a:rPr>
              <a:t>Pipe </a:t>
            </a:r>
            <a:r>
              <a:rPr lang="en-US" sz="5400" dirty="0">
                <a:solidFill>
                  <a:srgbClr val="3D4251"/>
                </a:solidFill>
                <a:latin typeface="Helvetica" pitchFamily="2" charset="0"/>
              </a:rPr>
              <a:t>operator</a:t>
            </a:r>
            <a:r>
              <a:rPr lang="en-US" sz="4800" dirty="0">
                <a:solidFill>
                  <a:srgbClr val="3D4251"/>
                </a:solidFill>
                <a:latin typeface="Helvetica" pitchFamily="2" charset="0"/>
              </a:rPr>
              <a:t> in R </a:t>
            </a:r>
            <a:endParaRPr lang="en-US" sz="4800" dirty="0">
              <a:latin typeface="Helvetica" pitchFamily="2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9F7D951-5308-7349-B166-2F6D77492B00}"/>
              </a:ext>
            </a:extLst>
          </p:cNvPr>
          <p:cNvSpPr/>
          <p:nvPr/>
        </p:nvSpPr>
        <p:spPr>
          <a:xfrm>
            <a:off x="1731622" y="1494193"/>
            <a:ext cx="8773556" cy="23083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>
                <a:solidFill>
                  <a:srgbClr val="3D4251"/>
                </a:solidFill>
                <a:latin typeface="Helvetica" pitchFamily="2" charset="0"/>
              </a:rPr>
              <a:t>sum(3,2) </a:t>
            </a:r>
            <a:r>
              <a:rPr lang="en-US" sz="4800" dirty="0">
                <a:solidFill>
                  <a:srgbClr val="3D4251"/>
                </a:solidFill>
                <a:latin typeface="Helvetica" pitchFamily="2" charset="0"/>
                <a:sym typeface="Wingdings" pitchFamily="2" charset="2"/>
              </a:rPr>
              <a:t> </a:t>
            </a:r>
            <a:r>
              <a:rPr lang="en-US" sz="4800" b="1" i="1" dirty="0">
                <a:solidFill>
                  <a:srgbClr val="3D4251"/>
                </a:solidFill>
                <a:latin typeface="Helvetica" pitchFamily="2" charset="0"/>
                <a:sym typeface="Wingdings" pitchFamily="2" charset="2"/>
              </a:rPr>
              <a:t>output_01</a:t>
            </a:r>
          </a:p>
          <a:p>
            <a:r>
              <a:rPr lang="en-US" sz="4800" i="1" dirty="0">
                <a:solidFill>
                  <a:srgbClr val="3D4251"/>
                </a:solidFill>
                <a:latin typeface="Helvetica" pitchFamily="2" charset="0"/>
                <a:sym typeface="Wingdings" pitchFamily="2" charset="2"/>
              </a:rPr>
              <a:t>mean(output_01)</a:t>
            </a:r>
            <a:r>
              <a:rPr lang="en-US" sz="4800" dirty="0">
                <a:solidFill>
                  <a:srgbClr val="3D4251"/>
                </a:solidFill>
                <a:latin typeface="Helvetica" pitchFamily="2" charset="0"/>
                <a:sym typeface="Wingdings" pitchFamily="2" charset="2"/>
              </a:rPr>
              <a:t>  </a:t>
            </a:r>
            <a:r>
              <a:rPr lang="en-US" sz="4800" b="1" i="1" dirty="0">
                <a:solidFill>
                  <a:srgbClr val="3D4251"/>
                </a:solidFill>
                <a:latin typeface="Helvetica" pitchFamily="2" charset="0"/>
                <a:sym typeface="Wingdings" pitchFamily="2" charset="2"/>
              </a:rPr>
              <a:t>output_02</a:t>
            </a:r>
          </a:p>
          <a:p>
            <a:r>
              <a:rPr lang="en-US" sz="4800" i="1" dirty="0">
                <a:solidFill>
                  <a:srgbClr val="3D4251"/>
                </a:solidFill>
                <a:latin typeface="Helvetica" pitchFamily="2" charset="0"/>
                <a:sym typeface="Wingdings" pitchFamily="2" charset="2"/>
              </a:rPr>
              <a:t>log(output_02)</a:t>
            </a:r>
            <a:r>
              <a:rPr lang="en-US" sz="4800" dirty="0">
                <a:solidFill>
                  <a:srgbClr val="3D4251"/>
                </a:solidFill>
                <a:latin typeface="Helvetica" pitchFamily="2" charset="0"/>
                <a:sym typeface="Wingdings" pitchFamily="2" charset="2"/>
              </a:rPr>
              <a:t>  </a:t>
            </a:r>
            <a:r>
              <a:rPr lang="en-US" sz="4800" b="1" i="1" dirty="0" err="1">
                <a:solidFill>
                  <a:srgbClr val="3D4251"/>
                </a:solidFill>
                <a:latin typeface="Helvetica" pitchFamily="2" charset="0"/>
                <a:sym typeface="Wingdings" pitchFamily="2" charset="2"/>
              </a:rPr>
              <a:t>final_output</a:t>
            </a:r>
            <a:endParaRPr lang="en-US" sz="4800" b="1" i="1" dirty="0">
              <a:solidFill>
                <a:srgbClr val="3D4251"/>
              </a:solidFill>
              <a:latin typeface="Helvetica" pitchFamily="2" charset="0"/>
              <a:sym typeface="Wingdings" pitchFamily="2" charset="2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21FF224-EB9D-C24D-AB9B-65E6195154B3}"/>
              </a:ext>
            </a:extLst>
          </p:cNvPr>
          <p:cNvSpPr/>
          <p:nvPr/>
        </p:nvSpPr>
        <p:spPr>
          <a:xfrm>
            <a:off x="926913" y="4406291"/>
            <a:ext cx="10592964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>
                <a:solidFill>
                  <a:srgbClr val="3D4251"/>
                </a:solidFill>
                <a:latin typeface="Helvetica" pitchFamily="2" charset="0"/>
              </a:rPr>
              <a:t>sum(3,2)   </a:t>
            </a:r>
            <a:r>
              <a:rPr lang="en-US" sz="4800" b="1" dirty="0">
                <a:solidFill>
                  <a:srgbClr val="3D4251"/>
                </a:solidFill>
                <a:latin typeface="Helvetica" pitchFamily="2" charset="0"/>
              </a:rPr>
              <a:t>%&gt;%</a:t>
            </a:r>
            <a:r>
              <a:rPr lang="en-US" sz="4800" dirty="0">
                <a:solidFill>
                  <a:srgbClr val="3D4251"/>
                </a:solidFill>
                <a:latin typeface="Helvetica" pitchFamily="2" charset="0"/>
              </a:rPr>
              <a:t>  </a:t>
            </a:r>
            <a:r>
              <a:rPr lang="en-US" sz="4800" dirty="0">
                <a:solidFill>
                  <a:srgbClr val="3D4251"/>
                </a:solidFill>
                <a:latin typeface="Helvetica" pitchFamily="2" charset="0"/>
                <a:sym typeface="Wingdings" pitchFamily="2" charset="2"/>
              </a:rPr>
              <a:t>mean()   </a:t>
            </a:r>
            <a:r>
              <a:rPr lang="en-US" sz="4800" b="1" dirty="0">
                <a:solidFill>
                  <a:srgbClr val="3D4251"/>
                </a:solidFill>
                <a:latin typeface="Helvetica" pitchFamily="2" charset="0"/>
              </a:rPr>
              <a:t>%&gt;%  </a:t>
            </a:r>
            <a:r>
              <a:rPr lang="en-US" sz="4800" dirty="0">
                <a:solidFill>
                  <a:srgbClr val="3D4251"/>
                </a:solidFill>
                <a:latin typeface="Helvetica" pitchFamily="2" charset="0"/>
              </a:rPr>
              <a:t> log()</a:t>
            </a:r>
          </a:p>
          <a:p>
            <a:endParaRPr lang="en-US" sz="2400" dirty="0">
              <a:solidFill>
                <a:srgbClr val="3D4251"/>
              </a:solidFill>
              <a:latin typeface="Helvetica" pitchFamily="2" charset="0"/>
            </a:endParaRPr>
          </a:p>
          <a:p>
            <a:pPr algn="ctr"/>
            <a:r>
              <a:rPr lang="en-US" sz="4800" dirty="0">
                <a:solidFill>
                  <a:srgbClr val="3D4251"/>
                </a:solidFill>
                <a:latin typeface="Helvetica" pitchFamily="2" charset="0"/>
              </a:rPr>
              <a:t>    pipe</a:t>
            </a:r>
            <a:endParaRPr lang="en-US" sz="4800" dirty="0">
              <a:latin typeface="Helvetica" pitchFamily="2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3C60CD0-33EB-F340-B945-D16D55F63FE4}"/>
              </a:ext>
            </a:extLst>
          </p:cNvPr>
          <p:cNvCxnSpPr>
            <a:cxnSpLocks/>
          </p:cNvCxnSpPr>
          <p:nvPr/>
        </p:nvCxnSpPr>
        <p:spPr>
          <a:xfrm flipV="1">
            <a:off x="7492180" y="5132907"/>
            <a:ext cx="1386350" cy="729811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D754ED4-BC65-934A-B3DD-649D7BE693D8}"/>
              </a:ext>
            </a:extLst>
          </p:cNvPr>
          <p:cNvCxnSpPr>
            <a:cxnSpLocks/>
          </p:cNvCxnSpPr>
          <p:nvPr/>
        </p:nvCxnSpPr>
        <p:spPr>
          <a:xfrm flipH="1" flipV="1">
            <a:off x="4496872" y="5132907"/>
            <a:ext cx="1367451" cy="729811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85540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9162EA0-6376-0B47-A6EA-07DE74D0A2F7}"/>
              </a:ext>
            </a:extLst>
          </p:cNvPr>
          <p:cNvSpPr/>
          <p:nvPr/>
        </p:nvSpPr>
        <p:spPr>
          <a:xfrm>
            <a:off x="3062114" y="383148"/>
            <a:ext cx="560441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>
                <a:solidFill>
                  <a:srgbClr val="3D4251"/>
                </a:solidFill>
                <a:latin typeface="Helvetica" pitchFamily="2" charset="0"/>
              </a:rPr>
              <a:t>Pipe </a:t>
            </a:r>
            <a:r>
              <a:rPr lang="en-US" sz="5400" dirty="0">
                <a:solidFill>
                  <a:srgbClr val="3D4251"/>
                </a:solidFill>
                <a:latin typeface="Helvetica" pitchFamily="2" charset="0"/>
              </a:rPr>
              <a:t>operator</a:t>
            </a:r>
            <a:r>
              <a:rPr lang="en-US" sz="4800" dirty="0">
                <a:solidFill>
                  <a:srgbClr val="3D4251"/>
                </a:solidFill>
                <a:latin typeface="Helvetica" pitchFamily="2" charset="0"/>
              </a:rPr>
              <a:t> in R </a:t>
            </a:r>
            <a:endParaRPr lang="en-US" sz="4800" dirty="0">
              <a:latin typeface="Helvetica" pitchFamily="2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9F7D951-5308-7349-B166-2F6D77492B00}"/>
              </a:ext>
            </a:extLst>
          </p:cNvPr>
          <p:cNvSpPr/>
          <p:nvPr/>
        </p:nvSpPr>
        <p:spPr>
          <a:xfrm>
            <a:off x="1731622" y="1494193"/>
            <a:ext cx="8773556" cy="23083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>
                <a:solidFill>
                  <a:srgbClr val="3D4251"/>
                </a:solidFill>
                <a:latin typeface="Helvetica" pitchFamily="2" charset="0"/>
              </a:rPr>
              <a:t>sum(3,2) </a:t>
            </a:r>
            <a:r>
              <a:rPr lang="en-US" sz="4800" dirty="0">
                <a:solidFill>
                  <a:srgbClr val="3D4251"/>
                </a:solidFill>
                <a:latin typeface="Helvetica" pitchFamily="2" charset="0"/>
                <a:sym typeface="Wingdings" pitchFamily="2" charset="2"/>
              </a:rPr>
              <a:t> </a:t>
            </a:r>
            <a:r>
              <a:rPr lang="en-US" sz="4800" b="1" i="1" dirty="0">
                <a:solidFill>
                  <a:srgbClr val="3D4251"/>
                </a:solidFill>
                <a:latin typeface="Helvetica" pitchFamily="2" charset="0"/>
                <a:sym typeface="Wingdings" pitchFamily="2" charset="2"/>
              </a:rPr>
              <a:t>output_01</a:t>
            </a:r>
          </a:p>
          <a:p>
            <a:r>
              <a:rPr lang="en-US" sz="4800" i="1" dirty="0">
                <a:solidFill>
                  <a:srgbClr val="3D4251"/>
                </a:solidFill>
                <a:latin typeface="Helvetica" pitchFamily="2" charset="0"/>
                <a:sym typeface="Wingdings" pitchFamily="2" charset="2"/>
              </a:rPr>
              <a:t>mean(output_01)</a:t>
            </a:r>
            <a:r>
              <a:rPr lang="en-US" sz="4800" dirty="0">
                <a:solidFill>
                  <a:srgbClr val="3D4251"/>
                </a:solidFill>
                <a:latin typeface="Helvetica" pitchFamily="2" charset="0"/>
                <a:sym typeface="Wingdings" pitchFamily="2" charset="2"/>
              </a:rPr>
              <a:t>  </a:t>
            </a:r>
            <a:r>
              <a:rPr lang="en-US" sz="4800" b="1" i="1" dirty="0">
                <a:solidFill>
                  <a:srgbClr val="3D4251"/>
                </a:solidFill>
                <a:latin typeface="Helvetica" pitchFamily="2" charset="0"/>
                <a:sym typeface="Wingdings" pitchFamily="2" charset="2"/>
              </a:rPr>
              <a:t>output_02</a:t>
            </a:r>
          </a:p>
          <a:p>
            <a:r>
              <a:rPr lang="en-US" sz="4800" i="1" dirty="0">
                <a:solidFill>
                  <a:srgbClr val="3D4251"/>
                </a:solidFill>
                <a:latin typeface="Helvetica" pitchFamily="2" charset="0"/>
                <a:sym typeface="Wingdings" pitchFamily="2" charset="2"/>
              </a:rPr>
              <a:t>log(output_02)</a:t>
            </a:r>
            <a:r>
              <a:rPr lang="en-US" sz="4800" dirty="0">
                <a:solidFill>
                  <a:srgbClr val="3D4251"/>
                </a:solidFill>
                <a:latin typeface="Helvetica" pitchFamily="2" charset="0"/>
                <a:sym typeface="Wingdings" pitchFamily="2" charset="2"/>
              </a:rPr>
              <a:t>  </a:t>
            </a:r>
            <a:r>
              <a:rPr lang="en-US" sz="4800" b="1" i="1" dirty="0" err="1">
                <a:solidFill>
                  <a:srgbClr val="3D4251"/>
                </a:solidFill>
                <a:latin typeface="Helvetica" pitchFamily="2" charset="0"/>
                <a:sym typeface="Wingdings" pitchFamily="2" charset="2"/>
              </a:rPr>
              <a:t>final_output</a:t>
            </a:r>
            <a:endParaRPr lang="en-US" sz="4800" b="1" i="1" dirty="0">
              <a:solidFill>
                <a:srgbClr val="3D4251"/>
              </a:solidFill>
              <a:latin typeface="Helvetica" pitchFamily="2" charset="0"/>
              <a:sym typeface="Wingdings" pitchFamily="2" charset="2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21FF224-EB9D-C24D-AB9B-65E6195154B3}"/>
              </a:ext>
            </a:extLst>
          </p:cNvPr>
          <p:cNvSpPr/>
          <p:nvPr/>
        </p:nvSpPr>
        <p:spPr>
          <a:xfrm>
            <a:off x="926913" y="4406291"/>
            <a:ext cx="10592964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>
                <a:solidFill>
                  <a:srgbClr val="3D4251"/>
                </a:solidFill>
                <a:latin typeface="Helvetica" pitchFamily="2" charset="0"/>
              </a:rPr>
              <a:t>sum(3,2)   </a:t>
            </a:r>
            <a:r>
              <a:rPr lang="en-US" sz="4800" b="1" dirty="0">
                <a:solidFill>
                  <a:srgbClr val="3D4251"/>
                </a:solidFill>
                <a:latin typeface="Helvetica" pitchFamily="2" charset="0"/>
              </a:rPr>
              <a:t>%&gt;%</a:t>
            </a:r>
            <a:r>
              <a:rPr lang="en-US" sz="4800" dirty="0">
                <a:solidFill>
                  <a:srgbClr val="3D4251"/>
                </a:solidFill>
                <a:latin typeface="Helvetica" pitchFamily="2" charset="0"/>
              </a:rPr>
              <a:t>  </a:t>
            </a:r>
            <a:r>
              <a:rPr lang="en-US" sz="4800" dirty="0">
                <a:solidFill>
                  <a:srgbClr val="3D4251"/>
                </a:solidFill>
                <a:latin typeface="Helvetica" pitchFamily="2" charset="0"/>
                <a:sym typeface="Wingdings" pitchFamily="2" charset="2"/>
              </a:rPr>
              <a:t>mean()   </a:t>
            </a:r>
            <a:r>
              <a:rPr lang="en-US" sz="4800" b="1" dirty="0">
                <a:solidFill>
                  <a:srgbClr val="3D4251"/>
                </a:solidFill>
                <a:latin typeface="Helvetica" pitchFamily="2" charset="0"/>
              </a:rPr>
              <a:t>%&gt;%  </a:t>
            </a:r>
            <a:r>
              <a:rPr lang="en-US" sz="4800" dirty="0">
                <a:solidFill>
                  <a:srgbClr val="3D4251"/>
                </a:solidFill>
                <a:latin typeface="Helvetica" pitchFamily="2" charset="0"/>
              </a:rPr>
              <a:t> log()</a:t>
            </a:r>
          </a:p>
          <a:p>
            <a:endParaRPr lang="en-US" sz="2400" dirty="0">
              <a:solidFill>
                <a:srgbClr val="3D4251"/>
              </a:solidFill>
              <a:latin typeface="Helvetica" pitchFamily="2" charset="0"/>
            </a:endParaRPr>
          </a:p>
        </p:txBody>
      </p:sp>
      <p:sp>
        <p:nvSpPr>
          <p:cNvPr id="10" name="U-Turn Arrow 9">
            <a:extLst>
              <a:ext uri="{FF2B5EF4-FFF2-40B4-BE49-F238E27FC236}">
                <a16:creationId xmlns:a16="http://schemas.microsoft.com/office/drawing/2014/main" id="{B82B50EB-6732-3841-956E-82DFB5DE8B87}"/>
              </a:ext>
            </a:extLst>
          </p:cNvPr>
          <p:cNvSpPr/>
          <p:nvPr/>
        </p:nvSpPr>
        <p:spPr>
          <a:xfrm>
            <a:off x="3135871" y="3996813"/>
            <a:ext cx="2728452" cy="409478"/>
          </a:xfrm>
          <a:prstGeom prst="utur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U-Turn Arrow 10">
            <a:extLst>
              <a:ext uri="{FF2B5EF4-FFF2-40B4-BE49-F238E27FC236}">
                <a16:creationId xmlns:a16="http://schemas.microsoft.com/office/drawing/2014/main" id="{8AD4A1A3-9854-B146-9991-F16BC2EA2237}"/>
              </a:ext>
            </a:extLst>
          </p:cNvPr>
          <p:cNvSpPr/>
          <p:nvPr/>
        </p:nvSpPr>
        <p:spPr>
          <a:xfrm>
            <a:off x="7302307" y="4007256"/>
            <a:ext cx="2728452" cy="409478"/>
          </a:xfrm>
          <a:prstGeom prst="utur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U-Turn Arrow 11">
            <a:extLst>
              <a:ext uri="{FF2B5EF4-FFF2-40B4-BE49-F238E27FC236}">
                <a16:creationId xmlns:a16="http://schemas.microsoft.com/office/drawing/2014/main" id="{B21C7C71-6232-ED41-BC95-39C5A4A488DB}"/>
              </a:ext>
            </a:extLst>
          </p:cNvPr>
          <p:cNvSpPr/>
          <p:nvPr/>
        </p:nvSpPr>
        <p:spPr>
          <a:xfrm flipV="1">
            <a:off x="3135871" y="5235044"/>
            <a:ext cx="7188000" cy="409478"/>
          </a:xfrm>
          <a:prstGeom prst="utur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C50D07E-B34A-424C-A9B3-3A06E7444797}"/>
              </a:ext>
            </a:extLst>
          </p:cNvPr>
          <p:cNvCxnSpPr/>
          <p:nvPr/>
        </p:nvCxnSpPr>
        <p:spPr>
          <a:xfrm>
            <a:off x="5828777" y="5199498"/>
            <a:ext cx="988142" cy="855406"/>
          </a:xfrm>
          <a:prstGeom prst="line">
            <a:avLst/>
          </a:prstGeom>
          <a:ln w="1270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3F7ED3B-AB4B-8B46-9A9D-DCA62BDDCA20}"/>
              </a:ext>
            </a:extLst>
          </p:cNvPr>
          <p:cNvCxnSpPr>
            <a:cxnSpLocks/>
          </p:cNvCxnSpPr>
          <p:nvPr/>
        </p:nvCxnSpPr>
        <p:spPr>
          <a:xfrm flipH="1">
            <a:off x="5914244" y="5199684"/>
            <a:ext cx="885143" cy="843497"/>
          </a:xfrm>
          <a:prstGeom prst="line">
            <a:avLst/>
          </a:prstGeom>
          <a:ln w="1270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95155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45398-B9C1-C745-907E-C1C748B8B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 Markdown</a:t>
            </a:r>
          </a:p>
        </p:txBody>
      </p:sp>
      <p:pic>
        <p:nvPicPr>
          <p:cNvPr id="6" name="Picture 5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9C8E1547-4F44-2848-8A31-9314F5BD33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250" y="2063750"/>
            <a:ext cx="10477500" cy="27305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274BA54-BF59-6943-A05D-87A7B5092139}"/>
              </a:ext>
            </a:extLst>
          </p:cNvPr>
          <p:cNvSpPr txBox="1"/>
          <p:nvPr/>
        </p:nvSpPr>
        <p:spPr>
          <a:xfrm>
            <a:off x="1202499" y="5774499"/>
            <a:ext cx="32244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R Markdown </a:t>
            </a:r>
            <a:r>
              <a:rPr lang="en-US" dirty="0" err="1"/>
              <a:t>cheatsheet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67624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DE8B8-CCD6-734D-A9FC-8A168BC832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08" y="2114733"/>
            <a:ext cx="10515600" cy="3017706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900" b="1" dirty="0"/>
              <a:t>DATA VISUALIZATION IN R</a:t>
            </a:r>
            <a:br>
              <a:rPr lang="en-US" sz="4900" b="1" dirty="0"/>
            </a:br>
            <a:br>
              <a:rPr lang="en-US" b="1" dirty="0"/>
            </a:br>
            <a:r>
              <a:rPr lang="en-US" dirty="0"/>
              <a:t> - has strong graphic capabilities</a:t>
            </a:r>
            <a:br>
              <a:rPr lang="en-US" dirty="0"/>
            </a:br>
            <a:r>
              <a:rPr lang="en-US" dirty="0"/>
              <a:t>- you can create and save graphs in R</a:t>
            </a:r>
            <a:br>
              <a:rPr lang="en-US" dirty="0"/>
            </a:br>
            <a:r>
              <a:rPr lang="en-US" dirty="0"/>
              <a:t>- R is flexible and easy to use for </a:t>
            </a:r>
            <a:r>
              <a:rPr lang="en-US" dirty="0" err="1"/>
              <a:t>visualisations</a:t>
            </a:r>
            <a:endParaRPr lang="en-US" b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9F78BCC-E74B-F447-9353-CDDCC3C5C13A}"/>
              </a:ext>
            </a:extLst>
          </p:cNvPr>
          <p:cNvSpPr/>
          <p:nvPr/>
        </p:nvSpPr>
        <p:spPr>
          <a:xfrm>
            <a:off x="1357267" y="722359"/>
            <a:ext cx="947746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rgbClr val="222222"/>
                </a:solidFill>
                <a:latin typeface="arial" panose="020B0604020202020204" pitchFamily="34" charset="0"/>
              </a:rPr>
              <a:t>"</a:t>
            </a:r>
            <a:r>
              <a:rPr lang="en-US" sz="4000" b="1" dirty="0">
                <a:solidFill>
                  <a:srgbClr val="222222"/>
                </a:solidFill>
                <a:latin typeface="arial" panose="020B0604020202020204" pitchFamily="34" charset="0"/>
              </a:rPr>
              <a:t>A picture</a:t>
            </a:r>
            <a:r>
              <a:rPr lang="en-US" sz="4000" dirty="0">
                <a:solidFill>
                  <a:srgbClr val="222222"/>
                </a:solidFill>
                <a:latin typeface="arial" panose="020B0604020202020204" pitchFamily="34" charset="0"/>
              </a:rPr>
              <a:t> is </a:t>
            </a:r>
            <a:r>
              <a:rPr lang="en-US" sz="4000" b="1" dirty="0">
                <a:solidFill>
                  <a:srgbClr val="222222"/>
                </a:solidFill>
                <a:latin typeface="arial" panose="020B0604020202020204" pitchFamily="34" charset="0"/>
              </a:rPr>
              <a:t>worth a thousand words</a:t>
            </a:r>
            <a:r>
              <a:rPr lang="en-US" sz="4000" dirty="0">
                <a:solidFill>
                  <a:srgbClr val="222222"/>
                </a:solidFill>
                <a:latin typeface="arial" panose="020B0604020202020204" pitchFamily="34" charset="0"/>
              </a:rPr>
              <a:t>" 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1403805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FCB2FC3-31C2-4748-BF80-A8DE9C0AABC1}"/>
              </a:ext>
            </a:extLst>
          </p:cNvPr>
          <p:cNvSpPr/>
          <p:nvPr/>
        </p:nvSpPr>
        <p:spPr>
          <a:xfrm>
            <a:off x="1271239" y="669292"/>
            <a:ext cx="1003609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latin typeface="Helvetica" pitchFamily="2" charset="0"/>
              </a:rPr>
              <a:t>Tidy data </a:t>
            </a:r>
            <a:r>
              <a:rPr lang="en-US" sz="3200" dirty="0">
                <a:latin typeface="Helvetica" pitchFamily="2" charset="0"/>
              </a:rPr>
              <a:t>sets are arranged such that each variable is a column and each observation (or case) is a row. [</a:t>
            </a:r>
            <a:r>
              <a:rPr lang="en-US" sz="3200" dirty="0" err="1">
                <a:latin typeface="Helvetica" pitchFamily="2" charset="0"/>
              </a:rPr>
              <a:t>wikipedia</a:t>
            </a:r>
            <a:r>
              <a:rPr lang="en-US" sz="3200" dirty="0">
                <a:latin typeface="Helvetica" pitchFamily="2" charset="0"/>
              </a:rPr>
              <a:t>]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2010C49-C739-9245-B815-BE13E19C94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550" y="2585787"/>
            <a:ext cx="10756900" cy="316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8247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96325D9-A2C2-1D49-B005-A5FF6C81982A}"/>
              </a:ext>
            </a:extLst>
          </p:cNvPr>
          <p:cNvSpPr/>
          <p:nvPr/>
        </p:nvSpPr>
        <p:spPr>
          <a:xfrm>
            <a:off x="550126" y="379502"/>
            <a:ext cx="1109174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latin typeface="Helvetica" pitchFamily="2" charset="0"/>
              </a:rPr>
              <a:t>Data wrangling</a:t>
            </a:r>
            <a:r>
              <a:rPr lang="en-US" sz="3200" dirty="0">
                <a:latin typeface="Helvetica" pitchFamily="2" charset="0"/>
              </a:rPr>
              <a:t> and </a:t>
            </a:r>
            <a:r>
              <a:rPr lang="en-US" sz="3200" b="1" dirty="0">
                <a:latin typeface="Helvetica" pitchFamily="2" charset="0"/>
              </a:rPr>
              <a:t>tidy data</a:t>
            </a:r>
          </a:p>
        </p:txBody>
      </p:sp>
      <p:pic>
        <p:nvPicPr>
          <p:cNvPr id="4" name="Picture 3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CD430EB5-C0FA-2943-AFF9-6357C6B29E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243" y="1156379"/>
            <a:ext cx="6060883" cy="5322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6748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96325D9-A2C2-1D49-B005-A5FF6C81982A}"/>
              </a:ext>
            </a:extLst>
          </p:cNvPr>
          <p:cNvSpPr/>
          <p:nvPr/>
        </p:nvSpPr>
        <p:spPr>
          <a:xfrm>
            <a:off x="550126" y="379502"/>
            <a:ext cx="1109174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latin typeface="Helvetica" pitchFamily="2" charset="0"/>
              </a:rPr>
              <a:t>Data wrangling</a:t>
            </a:r>
            <a:r>
              <a:rPr lang="en-US" sz="3200" dirty="0">
                <a:latin typeface="Helvetica" pitchFamily="2" charset="0"/>
              </a:rPr>
              <a:t> examples</a:t>
            </a:r>
          </a:p>
        </p:txBody>
      </p:sp>
      <p:pic>
        <p:nvPicPr>
          <p:cNvPr id="4" name="Picture 3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CD430EB5-C0FA-2943-AFF9-6357C6B29E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243" y="1156379"/>
            <a:ext cx="6060883" cy="5322119"/>
          </a:xfrm>
          <a:prstGeom prst="rect">
            <a:avLst/>
          </a:prstGeom>
        </p:spPr>
      </p:pic>
      <p:pic>
        <p:nvPicPr>
          <p:cNvPr id="6" name="Picture 5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0B891EA9-5B4D-4343-A492-28ED890891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1332" y="2410675"/>
            <a:ext cx="4630541" cy="2792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3637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46FBA8-FF33-244C-BEA7-C8F197E44A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>
                <a:latin typeface="Helvetica" pitchFamily="2" charset="0"/>
              </a:rPr>
              <a:t>Introduction to </a:t>
            </a:r>
            <a:r>
              <a:rPr lang="en-US" dirty="0" err="1">
                <a:latin typeface="Helvetica" pitchFamily="2" charset="0"/>
              </a:rPr>
              <a:t>dplyr</a:t>
            </a:r>
            <a:endParaRPr lang="en-US" dirty="0">
              <a:latin typeface="Helvetica" pitchFamily="2" charset="0"/>
            </a:endParaRPr>
          </a:p>
        </p:txBody>
      </p:sp>
      <p:pic>
        <p:nvPicPr>
          <p:cNvPr id="9" name="Picture 8" descr="A screenshot of a social media post&#13;&#10;&#13;&#10;Description automatically generated">
            <a:extLst>
              <a:ext uri="{FF2B5EF4-FFF2-40B4-BE49-F238E27FC236}">
                <a16:creationId xmlns:a16="http://schemas.microsoft.com/office/drawing/2014/main" id="{6E821E13-0D97-C647-AE38-CCD9145022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624"/>
          <a:stretch/>
        </p:blipFill>
        <p:spPr>
          <a:xfrm>
            <a:off x="144378" y="1690688"/>
            <a:ext cx="11888204" cy="4053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6269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46FBA8-FF33-244C-BEA7-C8F197E44A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>
                <a:latin typeface="Helvetica" pitchFamily="2" charset="0"/>
              </a:rPr>
              <a:t>Introduction to </a:t>
            </a:r>
            <a:r>
              <a:rPr lang="en-US" dirty="0" err="1">
                <a:latin typeface="Helvetica" pitchFamily="2" charset="0"/>
              </a:rPr>
              <a:t>dplyr</a:t>
            </a:r>
            <a:endParaRPr lang="en-US" dirty="0">
              <a:latin typeface="Helvetica" pitchFamily="2" charset="0"/>
            </a:endParaRPr>
          </a:p>
        </p:txBody>
      </p:sp>
      <p:pic>
        <p:nvPicPr>
          <p:cNvPr id="6" name="Picture 5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CDB91D82-A4E4-5647-ABBD-923ED16E4C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0989" y="1426205"/>
            <a:ext cx="8390021" cy="463319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1C6AA67-0544-A543-9DFB-774E8A64D313}"/>
              </a:ext>
            </a:extLst>
          </p:cNvPr>
          <p:cNvSpPr/>
          <p:nvPr/>
        </p:nvSpPr>
        <p:spPr>
          <a:xfrm>
            <a:off x="1933074" y="6227999"/>
            <a:ext cx="83900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www.rstudio.com</a:t>
            </a:r>
            <a:r>
              <a:rPr lang="en-US" dirty="0"/>
              <a:t>/</a:t>
            </a:r>
            <a:r>
              <a:rPr lang="en-US" dirty="0" err="1"/>
              <a:t>wp</a:t>
            </a:r>
            <a:r>
              <a:rPr lang="en-US" dirty="0"/>
              <a:t>-content/uploads/2015/02/data-wrangling-</a:t>
            </a:r>
            <a:r>
              <a:rPr lang="en-US" dirty="0" err="1"/>
              <a:t>cheatsheet.pdf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30821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46890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586880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12693</TotalTime>
  <Words>297</Words>
  <Application>Microsoft Macintosh PowerPoint</Application>
  <PresentationFormat>Widescreen</PresentationFormat>
  <Paragraphs>67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Arial</vt:lpstr>
      <vt:lpstr>Arial</vt:lpstr>
      <vt:lpstr>Calibri</vt:lpstr>
      <vt:lpstr>Calibri Light</vt:lpstr>
      <vt:lpstr>Helvetica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Introduction to dplyr</vt:lpstr>
      <vt:lpstr>Introduction to dplyr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 Markdown</vt:lpstr>
      <vt:lpstr>DATA VISUALIZATION IN R   - has strong graphic capabilities - you can create and save graphs in R - R is flexible and easy to use for visualisations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Rashedul Islam</dc:creator>
  <cp:lastModifiedBy>Rashedul Islam</cp:lastModifiedBy>
  <cp:revision>54</cp:revision>
  <dcterms:created xsi:type="dcterms:W3CDTF">2019-02-13T09:15:29Z</dcterms:created>
  <dcterms:modified xsi:type="dcterms:W3CDTF">2019-04-16T07:16:39Z</dcterms:modified>
</cp:coreProperties>
</file>